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5" r:id="rId4"/>
    <p:sldId id="267" r:id="rId5"/>
    <p:sldId id="272" r:id="rId6"/>
    <p:sldId id="264" r:id="rId7"/>
    <p:sldId id="270" r:id="rId8"/>
    <p:sldId id="269" r:id="rId9"/>
    <p:sldId id="268" r:id="rId10"/>
    <p:sldId id="271" r:id="rId11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61" autoAdjust="0"/>
    <p:restoredTop sz="94660"/>
  </p:normalViewPr>
  <p:slideViewPr>
    <p:cSldViewPr>
      <p:cViewPr>
        <p:scale>
          <a:sx n="60" d="100"/>
          <a:sy n="60" d="100"/>
        </p:scale>
        <p:origin x="-1704" y="-1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2AFD6-4545-491B-A7FD-55D4B646D9DC}" type="datetimeFigureOut">
              <a:rPr lang="es-ES" smtClean="0"/>
              <a:t>10/11/2018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0B3A0-F86B-48D1-9B54-45937E900A7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gif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AutoShape 2" descr="Resultado de imagen de datathon tarragona 201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5" name="4 Imagen" descr="poster_ti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94804"/>
          </a:xfrm>
          <a:prstGeom prst="rect">
            <a:avLst/>
          </a:prstGeom>
        </p:spPr>
      </p:pic>
      <p:sp>
        <p:nvSpPr>
          <p:cNvPr id="6" name="5 CuadroTexto"/>
          <p:cNvSpPr txBox="1"/>
          <p:nvPr/>
        </p:nvSpPr>
        <p:spPr>
          <a:xfrm>
            <a:off x="251520" y="5373216"/>
            <a:ext cx="84249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600" b="1" dirty="0" err="1" smtClean="0"/>
              <a:t>Team</a:t>
            </a:r>
            <a:r>
              <a:rPr lang="es-ES" sz="6600" b="1" dirty="0" smtClean="0"/>
              <a:t> 1: Data </a:t>
            </a:r>
            <a:r>
              <a:rPr lang="es-ES" sz="6600" b="1" dirty="0" err="1" smtClean="0">
                <a:solidFill>
                  <a:srgbClr val="FF0000"/>
                </a:solidFill>
              </a:rPr>
              <a:t>Quality</a:t>
            </a:r>
            <a:endParaRPr lang="es-ES" sz="66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187624" y="0"/>
            <a:ext cx="75608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just in case… we already have a lawyer </a:t>
            </a:r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itchFamily="2" charset="2"/>
              </a:rPr>
              <a:t>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sp>
        <p:nvSpPr>
          <p:cNvPr id="14" name="13 Rectángulo"/>
          <p:cNvSpPr/>
          <p:nvPr/>
        </p:nvSpPr>
        <p:spPr>
          <a:xfrm>
            <a:off x="0" y="1628800"/>
            <a:ext cx="9144000" cy="424847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211527" cy="1196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15 Imagen" descr="IMG_20181111_105325384.jpg"/>
          <p:cNvPicPr>
            <a:picLocks noChangeAspect="1"/>
          </p:cNvPicPr>
          <p:nvPr/>
        </p:nvPicPr>
        <p:blipFill>
          <a:blip r:embed="rId5" cstate="print"/>
          <a:srcRect l="19955" t="26606" r="8779" b="6879"/>
          <a:stretch>
            <a:fillRect/>
          </a:stretch>
        </p:blipFill>
        <p:spPr>
          <a:xfrm>
            <a:off x="1835696" y="1628800"/>
            <a:ext cx="5832648" cy="40828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835696" y="0"/>
            <a:ext cx="648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project aim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9457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553189" cy="20435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15 Rectángulo"/>
          <p:cNvSpPr/>
          <p:nvPr/>
        </p:nvSpPr>
        <p:spPr>
          <a:xfrm>
            <a:off x="0" y="980728"/>
            <a:ext cx="9107488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an open, standard and general way to measure the quality of data from all variables used in the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eICU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database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s-ES" sz="24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2051720" y="0"/>
            <a:ext cx="6696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we have found…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116632"/>
            <a:ext cx="2483768" cy="18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364" name="Picture 4" descr="Resultado de imagen de lot of work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67544" y="2204864"/>
            <a:ext cx="3024336" cy="3024336"/>
          </a:xfrm>
          <a:prstGeom prst="rect">
            <a:avLst/>
          </a:prstGeom>
          <a:noFill/>
        </p:spPr>
      </p:pic>
      <p:pic>
        <p:nvPicPr>
          <p:cNvPr id="15" name="14 Imagen" descr="ezgif.com-video-to-gif.gif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851920" y="980728"/>
            <a:ext cx="4824536" cy="48245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683568" y="0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8434" name="Picture 2" descr="Resultado de imagen de Conclusiones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" y="0"/>
            <a:ext cx="2051720" cy="1793557"/>
          </a:xfrm>
          <a:prstGeom prst="rect">
            <a:avLst/>
          </a:prstGeom>
          <a:noFill/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430272" y="0"/>
            <a:ext cx="1713728" cy="2160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1403648" y="980728"/>
            <a:ext cx="7740352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21 Rectángulo"/>
          <p:cNvSpPr/>
          <p:nvPr/>
        </p:nvSpPr>
        <p:spPr>
          <a:xfrm>
            <a:off x="251520" y="1794296"/>
            <a:ext cx="8712968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b="1" dirty="0" smtClean="0"/>
              <a:t>Number </a:t>
            </a:r>
            <a:r>
              <a:rPr lang="en-US" sz="2400" b="1" dirty="0"/>
              <a:t>of cases:</a:t>
            </a:r>
            <a:r>
              <a:rPr lang="en-US" sz="2400" dirty="0"/>
              <a:t> Total number of records in each table.</a:t>
            </a:r>
          </a:p>
          <a:p>
            <a:pPr>
              <a:buFont typeface="Arial" pitchFamily="34" charset="0"/>
              <a:buChar char="•"/>
            </a:pPr>
            <a:r>
              <a:rPr lang="en-US" sz="2400" b="1" dirty="0"/>
              <a:t>Missing Values (%)</a:t>
            </a:r>
            <a:r>
              <a:rPr lang="en-US" sz="2400" dirty="0"/>
              <a:t>: </a:t>
            </a:r>
            <a:r>
              <a:rPr lang="en-US" sz="2400" dirty="0" smtClean="0"/>
              <a:t>of </a:t>
            </a:r>
            <a:r>
              <a:rPr lang="en-US" sz="2400" dirty="0"/>
              <a:t>values that have missing values.</a:t>
            </a:r>
          </a:p>
          <a:p>
            <a:pPr>
              <a:buFont typeface="Arial" pitchFamily="34" charset="0"/>
              <a:buChar char="•"/>
            </a:pPr>
            <a:r>
              <a:rPr lang="en-US" sz="2400" b="1" dirty="0"/>
              <a:t>Irregular Values (%)</a:t>
            </a:r>
            <a:r>
              <a:rPr lang="en-US" sz="2400" dirty="0"/>
              <a:t>: </a:t>
            </a:r>
            <a:r>
              <a:rPr lang="en-US" sz="2400" dirty="0" smtClean="0"/>
              <a:t>of </a:t>
            </a:r>
            <a:r>
              <a:rPr lang="en-US" sz="2400" dirty="0"/>
              <a:t>global outliers for the whole </a:t>
            </a:r>
            <a:r>
              <a:rPr lang="en-US" sz="2400" dirty="0" smtClean="0"/>
              <a:t>table.</a:t>
            </a:r>
            <a:endParaRPr lang="en-US" sz="2400" dirty="0"/>
          </a:p>
          <a:p>
            <a:pPr>
              <a:buFont typeface="Arial" pitchFamily="34" charset="0"/>
              <a:buChar char="•"/>
            </a:pPr>
            <a:r>
              <a:rPr lang="en-US" sz="2400" b="1" dirty="0"/>
              <a:t>Data Case ratio</a:t>
            </a:r>
            <a:r>
              <a:rPr lang="en-US" sz="2400" dirty="0"/>
              <a:t>: Relationship </a:t>
            </a:r>
            <a:r>
              <a:rPr lang="en-US" sz="2400" dirty="0" smtClean="0"/>
              <a:t>between </a:t>
            </a:r>
            <a:r>
              <a:rPr lang="en-US" sz="2400" dirty="0"/>
              <a:t>the total numbers of records stored for each </a:t>
            </a:r>
            <a:r>
              <a:rPr lang="en-US" sz="2400" dirty="0" smtClean="0"/>
              <a:t>case.</a:t>
            </a:r>
            <a:endParaRPr lang="en-US" sz="2400" dirty="0"/>
          </a:p>
          <a:p>
            <a:pPr>
              <a:buFont typeface="Arial" pitchFamily="34" charset="0"/>
              <a:buChar char="•"/>
            </a:pPr>
            <a:r>
              <a:rPr lang="en-US" sz="2400" b="1" dirty="0"/>
              <a:t>Overall Cases (%): </a:t>
            </a:r>
            <a:r>
              <a:rPr lang="en-US" sz="2400" dirty="0"/>
              <a:t>The number of cases on each table related to total number of cases in the whole </a:t>
            </a:r>
            <a:r>
              <a:rPr lang="en-US" sz="2400" dirty="0" smtClean="0"/>
              <a:t>database.</a:t>
            </a:r>
          </a:p>
          <a:p>
            <a:pPr>
              <a:buFont typeface="Arial" pitchFamily="34" charset="0"/>
              <a:buChar char="•"/>
            </a:pPr>
            <a:r>
              <a:rPr lang="en-US" sz="2400" b="1" dirty="0" smtClean="0"/>
              <a:t>Outliers mean </a:t>
            </a:r>
            <a:r>
              <a:rPr lang="en-US" sz="2400" dirty="0"/>
              <a:t>: Arithmetic Average of outliers</a:t>
            </a:r>
            <a:endParaRPr lang="en-US" sz="2400" dirty="0" smtClean="0"/>
          </a:p>
          <a:p>
            <a:pPr>
              <a:buFont typeface="Arial" pitchFamily="34" charset="0"/>
              <a:buChar char="•"/>
            </a:pPr>
            <a:endParaRPr lang="en-US" sz="2400" dirty="0"/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Additional </a:t>
            </a:r>
            <a:r>
              <a:rPr lang="en-US" sz="2400" dirty="0"/>
              <a:t>table showing an </a:t>
            </a:r>
            <a:r>
              <a:rPr lang="en-US" sz="2400" b="1" dirty="0"/>
              <a:t>outlier </a:t>
            </a:r>
            <a:r>
              <a:rPr lang="en-US" sz="2400" b="1" dirty="0" smtClean="0"/>
              <a:t>ratio</a:t>
            </a:r>
            <a:r>
              <a:rPr lang="en-US" sz="2400" dirty="0" smtClean="0"/>
              <a:t>: percentage </a:t>
            </a:r>
            <a:r>
              <a:rPr lang="en-US" sz="2400" dirty="0"/>
              <a:t>of outliers for each variable contained in each table in </a:t>
            </a:r>
            <a:r>
              <a:rPr lang="en-US" sz="2400" dirty="0" smtClean="0"/>
              <a:t>the </a:t>
            </a:r>
            <a:r>
              <a:rPr lang="en-US" sz="2400" dirty="0" err="1" smtClean="0"/>
              <a:t>eICU</a:t>
            </a:r>
            <a:r>
              <a:rPr lang="en-US" sz="2400" dirty="0" smtClean="0"/>
              <a:t> database</a:t>
            </a:r>
            <a:r>
              <a:rPr lang="en-US" sz="2400" dirty="0"/>
              <a:t>.</a:t>
            </a:r>
          </a:p>
        </p:txBody>
      </p:sp>
      <p:sp>
        <p:nvSpPr>
          <p:cNvPr id="23" name="22 CuadroTexto"/>
          <p:cNvSpPr txBox="1"/>
          <p:nvPr/>
        </p:nvSpPr>
        <p:spPr>
          <a:xfrm>
            <a:off x="2051720" y="1177588"/>
            <a:ext cx="5544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Outputs for each table:</a:t>
            </a:r>
            <a:endParaRPr lang="en-US" sz="14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403648" y="44624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Examples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1" y="0"/>
            <a:ext cx="2113201" cy="237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14 Imagen" descr="GoodTable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23528" y="2204864"/>
            <a:ext cx="8554645" cy="3312368"/>
          </a:xfrm>
          <a:prstGeom prst="rect">
            <a:avLst/>
          </a:prstGeom>
        </p:spPr>
      </p:pic>
      <p:sp>
        <p:nvSpPr>
          <p:cNvPr id="16" name="15 CuadroTexto"/>
          <p:cNvSpPr txBox="1"/>
          <p:nvPr/>
        </p:nvSpPr>
        <p:spPr>
          <a:xfrm>
            <a:off x="1475656" y="1268760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Good Data Quality</a:t>
            </a:r>
            <a:endParaRPr lang="en-US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16 Elipse"/>
          <p:cNvSpPr/>
          <p:nvPr/>
        </p:nvSpPr>
        <p:spPr>
          <a:xfrm>
            <a:off x="3491880" y="2132856"/>
            <a:ext cx="2088232" cy="28803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17 Elipse"/>
          <p:cNvSpPr/>
          <p:nvPr/>
        </p:nvSpPr>
        <p:spPr>
          <a:xfrm>
            <a:off x="5436096" y="2348880"/>
            <a:ext cx="2952328" cy="28803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18 Elipse"/>
          <p:cNvSpPr/>
          <p:nvPr/>
        </p:nvSpPr>
        <p:spPr>
          <a:xfrm>
            <a:off x="3347864" y="4293096"/>
            <a:ext cx="1368152" cy="129614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403648" y="44624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Examples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1" y="0"/>
            <a:ext cx="2113201" cy="237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3" name="12 Imagen" descr="BadTable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23528" y="1772816"/>
            <a:ext cx="8545118" cy="4001059"/>
          </a:xfrm>
          <a:prstGeom prst="rect">
            <a:avLst/>
          </a:prstGeom>
        </p:spPr>
      </p:pic>
      <p:sp>
        <p:nvSpPr>
          <p:cNvPr id="15" name="14 CuadroTexto"/>
          <p:cNvSpPr txBox="1"/>
          <p:nvPr/>
        </p:nvSpPr>
        <p:spPr>
          <a:xfrm>
            <a:off x="1403648" y="1052736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Poor Data Quality</a:t>
            </a:r>
            <a:endParaRPr lang="en-US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15 Elipse"/>
          <p:cNvSpPr/>
          <p:nvPr/>
        </p:nvSpPr>
        <p:spPr>
          <a:xfrm>
            <a:off x="4644008" y="1700808"/>
            <a:ext cx="2088232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16 Elipse"/>
          <p:cNvSpPr/>
          <p:nvPr/>
        </p:nvSpPr>
        <p:spPr>
          <a:xfrm>
            <a:off x="539552" y="5157192"/>
            <a:ext cx="4392488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020272" y="2780928"/>
            <a:ext cx="1313859" cy="27832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9" name="18 Conector recto de flecha"/>
          <p:cNvCxnSpPr/>
          <p:nvPr/>
        </p:nvCxnSpPr>
        <p:spPr>
          <a:xfrm flipH="1">
            <a:off x="5004048" y="4653136"/>
            <a:ext cx="2016224" cy="648072"/>
          </a:xfrm>
          <a:prstGeom prst="straightConnector1">
            <a:avLst/>
          </a:prstGeom>
          <a:ln w="38100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259632" y="0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Conclusions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8434" name="Picture 2" descr="Resultado de imagen de Conclusiones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" y="0"/>
            <a:ext cx="2051720" cy="1793557"/>
          </a:xfrm>
          <a:prstGeom prst="rect">
            <a:avLst/>
          </a:prstGeom>
          <a:noFill/>
        </p:spPr>
      </p:pic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buFont typeface="Arial" pitchFamily="34" charset="0"/>
              <a:buChar char="•"/>
            </a:pP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Descriptive Data Quality Assessment (</a:t>
            </a:r>
            <a:r>
              <a:rPr lang="en-US" sz="360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ddQA</a:t>
            </a: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algn="ctr"/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proved to be a feasible approach to analyze </a:t>
            </a:r>
            <a:r>
              <a:rPr lang="en-US" sz="360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eICU</a:t>
            </a: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Data Quality.</a:t>
            </a:r>
          </a:p>
          <a:p>
            <a:pPr algn="ct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buFont typeface="Arial" pitchFamily="34" charset="0"/>
              <a:buChar char="•"/>
            </a:pP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It can be extended to other databases.</a:t>
            </a:r>
          </a:p>
          <a:p>
            <a:pPr algn="ctr">
              <a:buFont typeface="Arial" pitchFamily="34" charset="0"/>
              <a:buChar char="•"/>
            </a:pPr>
            <a:endParaRPr lang="en-U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s-ES" sz="20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259632" y="0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Future steps…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pic>
        <p:nvPicPr>
          <p:cNvPr id="13" name="12 Imagen" descr="images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7504" y="116632"/>
            <a:ext cx="1574128" cy="1440160"/>
          </a:xfrm>
          <a:prstGeom prst="rect">
            <a:avLst/>
          </a:prstGeom>
        </p:spPr>
      </p:pic>
      <p:pic>
        <p:nvPicPr>
          <p:cNvPr id="22529" name="Picture 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87824" y="3645024"/>
            <a:ext cx="3168352" cy="2114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13 Rectángulo"/>
          <p:cNvSpPr/>
          <p:nvPr/>
        </p:nvSpPr>
        <p:spPr>
          <a:xfrm>
            <a:off x="0" y="980728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ICDI</a:t>
            </a:r>
          </a:p>
          <a:p>
            <a:pPr algn="ctr"/>
            <a:r>
              <a:rPr lang="es-E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International </a:t>
            </a:r>
            <a:r>
              <a:rPr lang="es-ES" sz="360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Critical</a:t>
            </a:r>
            <a:r>
              <a:rPr lang="es-E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Data </a:t>
            </a:r>
            <a:r>
              <a:rPr lang="es-ES" sz="360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Index</a:t>
            </a:r>
            <a:endParaRPr lang="es-E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s-ES" sz="3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s-ES" sz="36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s-ES" sz="9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 descr="fondo.PNG"/>
          <p:cNvPicPr>
            <a:picLocks noChangeAspect="1"/>
          </p:cNvPicPr>
          <p:nvPr/>
        </p:nvPicPr>
        <p:blipFill>
          <a:blip r:embed="rId2" cstate="print">
            <a:lum bright="51000" contrast="-46000"/>
          </a:blip>
          <a:stretch>
            <a:fillRect/>
          </a:stretch>
        </p:blipFill>
        <p:spPr>
          <a:xfrm>
            <a:off x="0" y="0"/>
            <a:ext cx="9144000" cy="6165304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CuadroTexto"/>
          <p:cNvSpPr txBox="1"/>
          <p:nvPr/>
        </p:nvSpPr>
        <p:spPr>
          <a:xfrm>
            <a:off x="1187624" y="0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Thanks! – </a:t>
            </a:r>
            <a:r>
              <a:rPr lang="en-US" sz="4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Gracias!</a:t>
            </a:r>
            <a:r>
              <a:rPr lang="en-US" sz="4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57782"/>
            <a:ext cx="2339752" cy="700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9 CuadroTexto"/>
          <p:cNvSpPr txBox="1"/>
          <p:nvPr/>
        </p:nvSpPr>
        <p:spPr>
          <a:xfrm>
            <a:off x="4499992" y="6488668"/>
            <a:ext cx="46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CRITICAL CARE </a:t>
            </a:r>
            <a:r>
              <a:rPr lang="es-ES" b="1" dirty="0" smtClean="0">
                <a:solidFill>
                  <a:srgbClr val="FF0000"/>
                </a:solidFill>
              </a:rPr>
              <a:t>DATATHON</a:t>
            </a:r>
            <a:r>
              <a:rPr lang="es-ES" b="1" dirty="0" smtClean="0">
                <a:solidFill>
                  <a:schemeClr val="bg1"/>
                </a:solidFill>
              </a:rPr>
              <a:t> - TARRAGONA 2018 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582401" y="6165304"/>
            <a:ext cx="25615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b="1" dirty="0" smtClean="0">
                <a:solidFill>
                  <a:schemeClr val="bg1"/>
                </a:solidFill>
              </a:rPr>
              <a:t>GROUP 1: DATA </a:t>
            </a:r>
            <a:r>
              <a:rPr lang="es-ES" b="1" dirty="0" smtClean="0">
                <a:solidFill>
                  <a:srgbClr val="FF0000"/>
                </a:solidFill>
              </a:rPr>
              <a:t>QUALITY</a:t>
            </a:r>
            <a:endParaRPr lang="es-ES" b="1" dirty="0">
              <a:solidFill>
                <a:srgbClr val="FF0000"/>
              </a:solidFill>
            </a:endParaRPr>
          </a:p>
        </p:txBody>
      </p:sp>
      <p:sp>
        <p:nvSpPr>
          <p:cNvPr id="14" name="13 Rectángulo"/>
          <p:cNvSpPr/>
          <p:nvPr/>
        </p:nvSpPr>
        <p:spPr>
          <a:xfrm>
            <a:off x="0" y="908720"/>
            <a:ext cx="9144000" cy="4968552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1211527" cy="1196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14 Imagen" descr="IMG_20181110_114802759.jpg"/>
          <p:cNvPicPr>
            <a:picLocks noChangeAspect="1"/>
          </p:cNvPicPr>
          <p:nvPr/>
        </p:nvPicPr>
        <p:blipFill>
          <a:blip r:embed="rId5" cstate="print"/>
          <a:srcRect l="9051" t="17450" r="1963" b="24800"/>
          <a:stretch>
            <a:fillRect/>
          </a:stretch>
        </p:blipFill>
        <p:spPr>
          <a:xfrm flipH="1">
            <a:off x="395536" y="1268760"/>
            <a:ext cx="8408361" cy="4248472"/>
          </a:xfrm>
          <a:prstGeom prst="rect">
            <a:avLst/>
          </a:prstGeom>
        </p:spPr>
      </p:pic>
      <p:sp>
        <p:nvSpPr>
          <p:cNvPr id="17" name="16 Rectángulo redondeado"/>
          <p:cNvSpPr/>
          <p:nvPr/>
        </p:nvSpPr>
        <p:spPr>
          <a:xfrm>
            <a:off x="611560" y="4725144"/>
            <a:ext cx="2304256" cy="578882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Teresa </a:t>
            </a:r>
            <a:r>
              <a:rPr lang="es-E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Rincon</a:t>
            </a:r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Boston, USA</a:t>
            </a:r>
          </a:p>
          <a:p>
            <a:pPr algn="ctr"/>
            <a:r>
              <a:rPr lang="es-ES" sz="1400" dirty="0" smtClean="0"/>
              <a:t>tarincon1@gmail.com</a:t>
            </a:r>
            <a:endParaRPr lang="es-E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18 Rectángulo redondeado"/>
          <p:cNvSpPr/>
          <p:nvPr/>
        </p:nvSpPr>
        <p:spPr>
          <a:xfrm>
            <a:off x="2771800" y="4077072"/>
            <a:ext cx="2448272" cy="578882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Ariel  L. </a:t>
            </a:r>
            <a:r>
              <a:rPr lang="es-E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Fernández</a:t>
            </a:r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BA, ARG</a:t>
            </a:r>
            <a:b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hardineros@hardineros.com</a:t>
            </a:r>
          </a:p>
        </p:txBody>
      </p:sp>
      <p:sp>
        <p:nvSpPr>
          <p:cNvPr id="20" name="19 Rectángulo redondeado"/>
          <p:cNvSpPr/>
          <p:nvPr/>
        </p:nvSpPr>
        <p:spPr>
          <a:xfrm>
            <a:off x="4211960" y="3429000"/>
            <a:ext cx="2664296" cy="578882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ES" sz="1400" dirty="0"/>
              <a:t>Juan Alfonso </a:t>
            </a:r>
            <a:r>
              <a:rPr lang="es-ES" sz="1400" dirty="0">
                <a:solidFill>
                  <a:srgbClr val="FF0000"/>
                </a:solidFill>
              </a:rPr>
              <a:t>Soler</a:t>
            </a:r>
            <a:r>
              <a:rPr lang="es-ES" sz="1400" dirty="0"/>
              <a:t> </a:t>
            </a:r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Murcia, ESP</a:t>
            </a:r>
          </a:p>
          <a:p>
            <a:pPr algn="ctr"/>
            <a:r>
              <a:rPr lang="es-ES" sz="1400" dirty="0"/>
              <a:t>jtrenado@mutuaterrassa.es</a:t>
            </a:r>
            <a:endParaRPr lang="es-ES" sz="14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20 Rectángulo redondeado"/>
          <p:cNvSpPr/>
          <p:nvPr/>
        </p:nvSpPr>
        <p:spPr>
          <a:xfrm>
            <a:off x="6228184" y="4077072"/>
            <a:ext cx="2376264" cy="578882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s-ES" sz="1400" dirty="0"/>
              <a:t>Josep </a:t>
            </a:r>
            <a:r>
              <a:rPr lang="es-ES" sz="1400" dirty="0">
                <a:solidFill>
                  <a:srgbClr val="FF0000"/>
                </a:solidFill>
              </a:rPr>
              <a:t>Trenado</a:t>
            </a:r>
            <a:r>
              <a:rPr lang="es-ES" sz="1400" dirty="0"/>
              <a:t> </a:t>
            </a:r>
            <a:r>
              <a:rPr lang="es-ES" sz="1400" dirty="0" smtClean="0"/>
              <a:t>, Terrassa, ESP</a:t>
            </a:r>
            <a: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s-E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-ES" sz="1400" dirty="0"/>
              <a:t>jtrenado@mutuaterrassa.es</a:t>
            </a:r>
            <a:endParaRPr lang="es-ES" sz="14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1361</TotalTime>
  <Words>331</Words>
  <Application>Microsoft Office PowerPoint</Application>
  <PresentationFormat>Presentación en pantalla (4:3)</PresentationFormat>
  <Paragraphs>58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Tema de Office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HARDINEROS</dc:creator>
  <cp:lastModifiedBy>HARDINEROS</cp:lastModifiedBy>
  <cp:revision>66</cp:revision>
  <dcterms:created xsi:type="dcterms:W3CDTF">2018-11-10T16:30:38Z</dcterms:created>
  <dcterms:modified xsi:type="dcterms:W3CDTF">2018-11-11T15:12:06Z</dcterms:modified>
</cp:coreProperties>
</file>

<file path=docProps/thumbnail.jpeg>
</file>